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1" r:id="rId3"/>
    <p:sldId id="259" r:id="rId4"/>
    <p:sldId id="260" r:id="rId5"/>
    <p:sldId id="262" r:id="rId6"/>
    <p:sldId id="268" r:id="rId7"/>
    <p:sldId id="264" r:id="rId8"/>
    <p:sldId id="265" r:id="rId9"/>
    <p:sldId id="263" r:id="rId10"/>
    <p:sldId id="267" r:id="rId11"/>
    <p:sldId id="266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9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27644947506561712"/>
          <c:y val="3.7500000000000033E-2"/>
          <c:w val="0.68130052493438364"/>
          <c:h val="0.79476304133858333"/>
        </c:manualLayout>
      </c:layout>
      <c:bar3D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русский</c:v>
                </c:pt>
                <c:pt idx="1">
                  <c:v>математика</c:v>
                </c:pt>
                <c:pt idx="2">
                  <c:v>окружающий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русский</c:v>
                </c:pt>
                <c:pt idx="1">
                  <c:v>математика</c:v>
                </c:pt>
                <c:pt idx="2">
                  <c:v>окружающий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русский</c:v>
                </c:pt>
                <c:pt idx="1">
                  <c:v>математика</c:v>
                </c:pt>
                <c:pt idx="2">
                  <c:v>окружающий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pyramid"/>
        <c:axId val="64908672"/>
        <c:axId val="66745472"/>
        <c:axId val="0"/>
      </c:bar3DChart>
      <c:catAx>
        <c:axId val="64908672"/>
        <c:scaling>
          <c:orientation val="minMax"/>
        </c:scaling>
        <c:axPos val="l"/>
        <c:tickLblPos val="nextTo"/>
        <c:crossAx val="66745472"/>
        <c:crosses val="autoZero"/>
        <c:auto val="1"/>
        <c:lblAlgn val="ctr"/>
        <c:lblOffset val="100"/>
      </c:catAx>
      <c:valAx>
        <c:axId val="66745472"/>
        <c:scaling>
          <c:orientation val="minMax"/>
          <c:max val="5"/>
          <c:min val="2"/>
        </c:scaling>
        <c:axPos val="b"/>
        <c:majorGridlines/>
        <c:numFmt formatCode="General" sourceLinked="1"/>
        <c:tickLblPos val="nextTo"/>
        <c:crossAx val="649086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7825718584094362E-2"/>
          <c:y val="3.6191598308633971E-2"/>
          <c:w val="0.90208164707608063"/>
          <c:h val="0.6554196464333681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73025" cmpd="sng"/>
          </c:spPr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1 четверть</c:v>
                </c:pt>
                <c:pt idx="1">
                  <c:v>2 четверть</c:v>
                </c:pt>
                <c:pt idx="2">
                  <c:v>3 четверть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0.67000000000000071</c:v>
                </c:pt>
                <c:pt idx="1">
                  <c:v>0.73000000000000043</c:v>
                </c:pt>
                <c:pt idx="2">
                  <c:v>0.73000000000000043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1 четверть</c:v>
                </c:pt>
                <c:pt idx="1">
                  <c:v>2 четверть</c:v>
                </c:pt>
                <c:pt idx="2">
                  <c:v>3 четверть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1 четверть</c:v>
                </c:pt>
                <c:pt idx="1">
                  <c:v>2 четверть</c:v>
                </c:pt>
                <c:pt idx="2">
                  <c:v>3 четверть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marker val="1"/>
        <c:axId val="64907520"/>
        <c:axId val="66761472"/>
      </c:lineChart>
      <c:catAx>
        <c:axId val="64907520"/>
        <c:scaling>
          <c:orientation val="minMax"/>
        </c:scaling>
        <c:axPos val="b"/>
        <c:tickLblPos val="nextTo"/>
        <c:crossAx val="66761472"/>
        <c:crosses val="autoZero"/>
        <c:auto val="1"/>
        <c:lblAlgn val="ctr"/>
        <c:lblOffset val="100"/>
      </c:catAx>
      <c:valAx>
        <c:axId val="66761472"/>
        <c:scaling>
          <c:orientation val="minMax"/>
        </c:scaling>
        <c:axPos val="l"/>
        <c:majorGridlines/>
        <c:numFmt formatCode="0%" sourceLinked="1"/>
        <c:tickLblPos val="nextTo"/>
        <c:crossAx val="64907520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0.7479</cdr:y>
    </cdr:from>
    <cdr:to>
      <cdr:x>0.99983</cdr:x>
      <cdr:y>1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-357190" y="3429024"/>
          <a:ext cx="7498075" cy="1142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anchor="ctr">
          <a:normAutofit fontScale="90000"/>
        </a:bodyPr>
        <a:lstStyle xmlns:a="http://schemas.openxmlformats.org/drawingml/2006/main">
          <a:lvl1pPr algn="l" rtl="0" eaLnBrk="1" latinLnBrk="0" hangingPunct="1">
            <a:spcBef>
              <a:spcPct val="0"/>
            </a:spcBef>
            <a:buNone/>
            <a:defRPr kumimoji="0" sz="4300" kern="1200">
              <a:solidFill>
                <a:srgbClr val="B13F9A">
                  <a:satMod val="130000"/>
                </a:srgb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nstantia"/>
            </a:defRPr>
          </a:lvl1pPr>
          <a:extLst/>
        </a:lstStyle>
        <a:p xmlns:a="http://schemas.openxmlformats.org/drawingml/2006/main">
          <a:pPr algn="ctr"/>
          <a:endParaRPr lang="ru-RU" sz="2000" b="1" i="1" dirty="0" smtClean="0">
            <a:solidFill>
              <a:srgbClr val="002060"/>
            </a:solidFill>
            <a:effectLst/>
            <a:latin typeface="Constantia"/>
          </a:endParaRPr>
        </a:p>
        <a:p xmlns:a="http://schemas.openxmlformats.org/drawingml/2006/main">
          <a:pPr algn="ctr"/>
          <a:endParaRPr lang="ru-RU" sz="2000" b="1" i="1" dirty="0" smtClean="0">
            <a:solidFill>
              <a:srgbClr val="002060"/>
            </a:solidFill>
            <a:effectLst/>
          </a:endParaRPr>
        </a:p>
        <a:p xmlns:a="http://schemas.openxmlformats.org/drawingml/2006/main">
          <a:pPr algn="ctr"/>
          <a:r>
            <a:rPr lang="ru-RU" sz="2000" b="1" i="1" dirty="0" smtClean="0">
              <a:solidFill>
                <a:srgbClr val="002060"/>
              </a:solidFill>
              <a:effectLst/>
              <a:latin typeface="Constantia"/>
            </a:rPr>
            <a:t>Динамика уровня знаний на примере одного  и того же класса за 2014/2015  </a:t>
          </a:r>
          <a:r>
            <a:rPr lang="ru-RU" sz="2000" b="1" i="1" dirty="0" err="1" smtClean="0">
              <a:solidFill>
                <a:srgbClr val="002060"/>
              </a:solidFill>
              <a:effectLst/>
              <a:latin typeface="Constantia"/>
            </a:rPr>
            <a:t>уч</a:t>
          </a:r>
          <a:r>
            <a:rPr lang="ru-RU" sz="2000" b="1" i="1" dirty="0" smtClean="0">
              <a:solidFill>
                <a:srgbClr val="002060"/>
              </a:solidFill>
              <a:effectLst/>
              <a:latin typeface="Constantia"/>
            </a:rPr>
            <a:t>. год </a:t>
          </a:r>
          <a:endParaRPr lang="ru-RU" sz="2000" b="1" i="1" dirty="0">
            <a:solidFill>
              <a:srgbClr val="002060"/>
            </a:solidFill>
            <a:effectLst/>
            <a:latin typeface="Constantia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1B1ED-8402-4DD6-A9EE-31D690A307B4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9A1B3-2AF9-4B05-BB5D-E586FBA09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9A1B3-2AF9-4B05-BB5D-E586FBA0921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9A1B3-2AF9-4B05-BB5D-E586FBA0921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14B2A3-3ACB-43AC-8A41-6557C5374C09}" type="datetimeFigureOut">
              <a:rPr lang="ru-RU" smtClean="0"/>
              <a:pPr/>
              <a:t>18.03.2015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4428F1A-C462-4443-B2B8-0B0F4468DF3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hyperlink" Target="http://nsportal.ru/node/151451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910538" cy="4005064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Verdana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Verdana" pitchFamily="34" charset="0"/>
              </a:rPr>
            </a:br>
            <a: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96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Verdana" pitchFamily="34" charset="0"/>
              </a:rPr>
              <a:t>Реализация</a:t>
            </a:r>
            <a:br>
              <a:rPr lang="ru-RU" sz="1800" b="1" dirty="0" smtClean="0">
                <a:solidFill>
                  <a:srgbClr val="FF0000"/>
                </a:solidFill>
                <a:latin typeface="Verdana" pitchFamily="34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Verdana" pitchFamily="34" charset="0"/>
              </a:rPr>
              <a:t>Приоритетного национального проекта «Образование»:</a:t>
            </a:r>
            <a:br>
              <a:rPr lang="ru-RU" sz="1800" dirty="0" smtClean="0">
                <a:solidFill>
                  <a:srgbClr val="FF0000"/>
                </a:solidFill>
                <a:latin typeface="Verdana" pitchFamily="34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Verdana" pitchFamily="34" charset="0"/>
              </a:rPr>
              <a:t>               Лучшие учителя  Республики Татарстан</a:t>
            </a: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    Антонова</a:t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Светлана Фёдоровна</a:t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                    </a:t>
            </a: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учитель начальных классов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МАОУ                                        «Кадетская школа №49»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г                                                г.Набережные Челны 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                                                  Республики Татарстан</a:t>
            </a:r>
            <a:r>
              <a:rPr kumimoji="1" lang="ru-RU" sz="4400" b="1" dirty="0" smtClean="0">
                <a:solidFill>
                  <a:srgbClr val="CC0000"/>
                </a:solidFill>
                <a:latin typeface="Times New Roman" pitchFamily="18" charset="0"/>
              </a:rPr>
              <a:t/>
            </a:r>
            <a:br>
              <a:rPr kumimoji="1" lang="ru-RU" sz="4400" b="1" dirty="0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kumimoji="1" lang="ru-RU" sz="1800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                                                              Участница конкурса  «Учитель года-2014»</a:t>
            </a:r>
            <a:endParaRPr lang="ru-RU" sz="1800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4500570"/>
            <a:ext cx="3214710" cy="1928826"/>
          </a:xfrm>
        </p:spPr>
        <p:txBody>
          <a:bodyPr>
            <a:normAutofit fontScale="77500" lnSpcReduction="20000"/>
          </a:bodyPr>
          <a:lstStyle/>
          <a:p>
            <a:pPr algn="ctr" eaLnBrk="0" hangingPunct="0"/>
            <a:r>
              <a:rPr lang="ru-RU" b="1" i="1" dirty="0" smtClean="0">
                <a:latin typeface="Segoe Script" pitchFamily="34" charset="0"/>
              </a:rPr>
              <a:t>Моё педагогическое кредо: </a:t>
            </a:r>
          </a:p>
          <a:p>
            <a:pPr algn="ctr" eaLnBrk="0" hangingPunct="0"/>
            <a:r>
              <a:rPr lang="ru-RU" b="1" i="1" dirty="0" smtClean="0">
                <a:latin typeface="Segoe Script" pitchFamily="34" charset="0"/>
              </a:rPr>
              <a:t>«Постоянное самосовершенствование: развиваемся мы - развиваются наши дети!»</a:t>
            </a:r>
          </a:p>
          <a:p>
            <a:endParaRPr lang="ru-RU" dirty="0"/>
          </a:p>
        </p:txBody>
      </p:sp>
      <p:pic>
        <p:nvPicPr>
          <p:cNvPr id="1026" name="Picture 2" descr="C:\Users\User\Desktop\DSC05774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357430"/>
            <a:ext cx="2928958" cy="4143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34"/>
          <a:stretch/>
        </p:blipFill>
        <p:spPr bwMode="auto">
          <a:xfrm>
            <a:off x="3786182" y="500042"/>
            <a:ext cx="1752884" cy="121444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C:\Users\User\Desktop\грамоты\Scan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47061">
            <a:off x="142094" y="2588201"/>
            <a:ext cx="1600604" cy="2268814"/>
          </a:xfrm>
          <a:prstGeom prst="rect">
            <a:avLst/>
          </a:prstGeom>
          <a:noFill/>
        </p:spPr>
      </p:pic>
      <p:pic>
        <p:nvPicPr>
          <p:cNvPr id="15" name="Picture 2" descr="C:\Documents and Settings\Admin\Рабочий стол\фотки класса\IMG_5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32386">
            <a:off x="6980947" y="391219"/>
            <a:ext cx="1818742" cy="1357298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Рабочий стол\школа\IMG_44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8596" y="214290"/>
            <a:ext cx="2286016" cy="167186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72547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– классный руководитель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1571612"/>
            <a:ext cx="4000528" cy="3571900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44000" indent="0" algn="ctr">
              <a:lnSpc>
                <a:spcPts val="500"/>
              </a:lnSpc>
              <a:buNone/>
            </a:pPr>
            <a:endParaRPr lang="ru-RU" sz="1600" dirty="0" smtClean="0"/>
          </a:p>
          <a:p>
            <a:pPr marL="144000" indent="0" algn="ctr">
              <a:lnSpc>
                <a:spcPts val="500"/>
              </a:lnSpc>
              <a:buNone/>
            </a:pPr>
            <a:endParaRPr lang="ru-RU" sz="1600" dirty="0" smtClean="0"/>
          </a:p>
          <a:p>
            <a:pPr marL="144000" indent="0" algn="ctr">
              <a:lnSpc>
                <a:spcPts val="500"/>
              </a:lnSpc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144000" indent="0" algn="ctr">
              <a:lnSpc>
                <a:spcPts val="5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Целями моей </a:t>
            </a:r>
          </a:p>
          <a:p>
            <a:pPr marL="144000" indent="0" algn="ctr">
              <a:lnSpc>
                <a:spcPts val="5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воспитательной работы являются: 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    формирование у детей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навыков самостоятельной деятельности, социальной ответственности, способности чувствовать, понимать себя и другого человека; формирование целостной психологической основы обучения и, в частности, формирование у учащихся положительного отношения и интереса к учению.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Documents and Settings\Admin\Рабочий стол\школа\IMG_44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3143248"/>
            <a:ext cx="1809763" cy="135732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55406">
            <a:off x="1016741" y="4825725"/>
            <a:ext cx="1794800" cy="2024913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Documents and Settings\Admin\Рабочий стол\школа\Recoverd_jpg_file(10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857760"/>
            <a:ext cx="1500198" cy="165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Documents and Settings\Admin\Рабочий стол\фотки класса\IMG_465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26" b="3504"/>
          <a:stretch/>
        </p:blipFill>
        <p:spPr bwMode="auto">
          <a:xfrm rot="1009482">
            <a:off x="7043860" y="2101148"/>
            <a:ext cx="1877245" cy="130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19117">
            <a:off x="1422379" y="1675587"/>
            <a:ext cx="1542834" cy="12311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Documents and Settings\Admin\Рабочий стол\фотки класса\IMG_499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48528">
            <a:off x="6953506" y="3745156"/>
            <a:ext cx="1842186" cy="138164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34" r="9096"/>
          <a:stretch/>
        </p:blipFill>
        <p:spPr bwMode="auto">
          <a:xfrm rot="1103443">
            <a:off x="7082223" y="5149531"/>
            <a:ext cx="1782902" cy="14646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 descr="C:\Users\User\Desktop\грамоты\Scan000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43240" y="4845228"/>
            <a:ext cx="1381109" cy="2012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sertifikat_site-5614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071678"/>
            <a:ext cx="1673209" cy="235710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1000108"/>
            <a:ext cx="5493846" cy="631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Публикации  накопленного опыта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сети интернет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357430"/>
            <a:ext cx="5851036" cy="3357586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>
              <a:buClrTx/>
            </a:pPr>
            <a:r>
              <a:rPr lang="ru-RU" sz="2000" dirty="0" smtClean="0"/>
              <a:t>Внеклассное мероприятие </a:t>
            </a:r>
            <a:r>
              <a:rPr lang="en-US" sz="2000" dirty="0" smtClean="0"/>
              <a:t>  </a:t>
            </a:r>
            <a:r>
              <a:rPr lang="ru-RU" sz="2000" dirty="0" smtClean="0"/>
              <a:t>«</a:t>
            </a:r>
            <a:r>
              <a:rPr lang="ru-RU" sz="2000" dirty="0" err="1" smtClean="0"/>
              <a:t>Книжкины</a:t>
            </a:r>
            <a:r>
              <a:rPr lang="ru-RU" sz="2000" dirty="0" smtClean="0"/>
              <a:t> именины» </a:t>
            </a:r>
            <a:endParaRPr lang="en-US" sz="2000" dirty="0" smtClean="0"/>
          </a:p>
          <a:p>
            <a:pPr>
              <a:buNone/>
            </a:pPr>
            <a:r>
              <a:rPr lang="ru-RU" sz="2000" dirty="0" smtClean="0"/>
              <a:t>(</a:t>
            </a:r>
            <a:r>
              <a:rPr lang="en-US" sz="2000" dirty="0" smtClean="0">
                <a:hlinkClick r:id="rId4"/>
              </a:rPr>
              <a:t>http://nsportal.ru/node/1514510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ClrTx/>
            </a:pPr>
            <a:r>
              <a:rPr lang="ru-RU" sz="2000" dirty="0" err="1" smtClean="0"/>
              <a:t>Учебно</a:t>
            </a:r>
            <a:r>
              <a:rPr lang="ru-RU" sz="2000" dirty="0" smtClean="0"/>
              <a:t> -методический материал «Карточки к урокам окружающего мира во 2 классе» (</a:t>
            </a:r>
            <a:r>
              <a:rPr lang="en-US" sz="2000" dirty="0" smtClean="0">
                <a:hlinkClick r:id="rId4"/>
              </a:rPr>
              <a:t>http://nsportal.ru/node/1514510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ClrTx/>
            </a:pPr>
            <a:r>
              <a:rPr lang="ru-RU" sz="2000" dirty="0" smtClean="0"/>
              <a:t>Свой персональный сайт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</a:t>
            </a:r>
            <a:r>
              <a:rPr lang="ru-RU" sz="2000" dirty="0" smtClean="0"/>
              <a:t> (</a:t>
            </a:r>
            <a:r>
              <a:rPr lang="en-US" sz="2000" dirty="0" smtClean="0">
                <a:hlinkClick r:id="rId4"/>
              </a:rPr>
              <a:t>http://nsportal.ru/n</a:t>
            </a:r>
            <a:r>
              <a:rPr lang="en-US" sz="2000" dirty="0" smtClean="0"/>
              <a:t>antonovas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5125" name="Picture 5" descr="C:\Users\User\Desktop\мет. копил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28604"/>
            <a:ext cx="1357322" cy="1628786"/>
          </a:xfrm>
          <a:prstGeom prst="rect">
            <a:avLst/>
          </a:prstGeom>
          <a:noFill/>
        </p:spPr>
      </p:pic>
      <p:pic>
        <p:nvPicPr>
          <p:cNvPr id="5124" name="Picture 4" descr="C:\Users\User\Desktop\грамоты\svidetelstvo-163331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005064"/>
            <a:ext cx="1746236" cy="2459680"/>
          </a:xfrm>
          <a:prstGeom prst="rect">
            <a:avLst/>
          </a:prstGeom>
          <a:noFill/>
        </p:spPr>
      </p:pic>
      <p:pic>
        <p:nvPicPr>
          <p:cNvPr id="5126" name="Picture 6" descr="F:\дипломы детей\свидетельство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4498945"/>
            <a:ext cx="1674798" cy="2359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857364"/>
            <a:ext cx="7910538" cy="2143140"/>
          </a:xfrm>
        </p:spPr>
        <p:txBody>
          <a:bodyPr>
            <a:normAutofit fontScale="90000"/>
          </a:bodyPr>
          <a:lstStyle/>
          <a:p>
            <a:pPr algn="r"/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  Антонова</a:t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Светлана Фёдоровна</a:t>
            </a:r>
            <a:br>
              <a:rPr kumimoji="1" lang="ru-RU" sz="44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учитель начальных классов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МАОУ «Кадетская школа №49»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г.Набережные Челны </a:t>
            </a:r>
            <a:b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kumimoji="1" lang="ru-RU" sz="2700" dirty="0" smtClean="0">
                <a:solidFill>
                  <a:srgbClr val="002060"/>
                </a:solidFill>
                <a:latin typeface="Times New Roman" pitchFamily="18" charset="0"/>
              </a:rPr>
              <a:t>Республики Татарстан</a:t>
            </a:r>
            <a:r>
              <a:rPr kumimoji="1" lang="ru-RU" sz="4400" b="1" dirty="0" smtClean="0">
                <a:solidFill>
                  <a:srgbClr val="CC0000"/>
                </a:solidFill>
                <a:latin typeface="Times New Roman" pitchFamily="18" charset="0"/>
              </a:rPr>
              <a:t/>
            </a:r>
            <a:br>
              <a:rPr kumimoji="1" lang="ru-RU" sz="4400" b="1" dirty="0" smtClean="0">
                <a:solidFill>
                  <a:srgbClr val="CC0000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4500570"/>
            <a:ext cx="3214710" cy="1928826"/>
          </a:xfrm>
        </p:spPr>
        <p:txBody>
          <a:bodyPr>
            <a:normAutofit fontScale="77500" lnSpcReduction="20000"/>
          </a:bodyPr>
          <a:lstStyle/>
          <a:p>
            <a:pPr algn="ctr" eaLnBrk="0" hangingPunct="0"/>
            <a:r>
              <a:rPr lang="ru-RU" b="1" i="1" dirty="0" smtClean="0">
                <a:latin typeface="Segoe Script" pitchFamily="34" charset="0"/>
              </a:rPr>
              <a:t>Моё педагогическое кредо: </a:t>
            </a:r>
          </a:p>
          <a:p>
            <a:pPr algn="ctr" eaLnBrk="0" hangingPunct="0"/>
            <a:r>
              <a:rPr lang="ru-RU" b="1" i="1" dirty="0" smtClean="0">
                <a:latin typeface="Segoe Script" pitchFamily="34" charset="0"/>
              </a:rPr>
              <a:t>«Постоянное самосовершенствование: развиваемся мы - развиваются наши дети!»</a:t>
            </a:r>
          </a:p>
          <a:p>
            <a:endParaRPr lang="ru-RU" dirty="0"/>
          </a:p>
        </p:txBody>
      </p:sp>
      <p:pic>
        <p:nvPicPr>
          <p:cNvPr id="1026" name="Picture 2" descr="C:\Users\User\Desktop\DSC05774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357430"/>
            <a:ext cx="2928958" cy="4143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843808" y="3645024"/>
            <a:ext cx="6480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           </a:t>
            </a:r>
            <a:r>
              <a:rPr kumimoji="1" lang="ru-RU" sz="2000" b="1" i="1" dirty="0" smtClean="0">
                <a:solidFill>
                  <a:srgbClr val="002060"/>
                </a:solidFill>
                <a:latin typeface="Times New Roman" pitchFamily="18" charset="0"/>
              </a:rPr>
              <a:t>Участница конкурса  «Учитель года-2014»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:\школа\S80037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786322"/>
            <a:ext cx="2357454" cy="17680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500042"/>
            <a:ext cx="7498080" cy="7858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Моя педагогическая деятельность   </a:t>
            </a:r>
            <a:r>
              <a:rPr lang="ru-RU" sz="2200" b="1" dirty="0" smtClean="0">
                <a:solidFill>
                  <a:srgbClr val="00B050"/>
                </a:solidFill>
              </a:rPr>
              <a:t/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b="1" dirty="0" smtClean="0">
                <a:solidFill>
                  <a:srgbClr val="00B050"/>
                </a:solidFill>
              </a:rPr>
              <a:t/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i="1" dirty="0" smtClean="0">
                <a:solidFill>
                  <a:srgbClr val="FF0000"/>
                </a:solidFill>
              </a:rPr>
              <a:t>Цель деятельности: «Научить ребёнка учиться»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1500174"/>
            <a:ext cx="55292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Проблемное обучение и  технологию сотрудничества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Игровые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Информационно – коммуникативные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Технология «</a:t>
            </a:r>
            <a:r>
              <a:rPr lang="ru-RU" dirty="0" err="1" smtClean="0"/>
              <a:t>Портфолио</a:t>
            </a:r>
            <a:r>
              <a:rPr lang="ru-RU" dirty="0" smtClean="0"/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Опережающее обучение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err="1" smtClean="0"/>
              <a:t>Здоровьесберегающие</a:t>
            </a:r>
            <a:r>
              <a:rPr lang="ru-RU" dirty="0" smtClean="0"/>
              <a:t>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Дифференцированное обучение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Использование и создание Интернет-сайтов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Мультимедиа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Самостоятельная работа с информацией</a:t>
            </a:r>
            <a:endParaRPr lang="ru-RU" dirty="0"/>
          </a:p>
        </p:txBody>
      </p:sp>
      <p:pic>
        <p:nvPicPr>
          <p:cNvPr id="3083" name="Picture 11" descr="F:\фотки\школа\IMG_05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8178">
            <a:off x="6623739" y="2350276"/>
            <a:ext cx="2170233" cy="1627675"/>
          </a:xfrm>
          <a:prstGeom prst="rect">
            <a:avLst/>
          </a:prstGeom>
          <a:noFill/>
        </p:spPr>
      </p:pic>
      <p:pic>
        <p:nvPicPr>
          <p:cNvPr id="3087" name="Picture 15" descr="http://im2-tub-ru.yandex.net/i?id=50e8f6b3bcd2c6dee155a729f75f946b-124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5214950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5763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 ИКТ в своей педагогической деятельности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Научить человека жить в информационном мире – важнейшая задача современной школы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Семенов А.П.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143116"/>
            <a:ext cx="8005026" cy="410528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ru-RU" sz="2000" dirty="0" smtClean="0"/>
              <a:t>Уроки с применением ИКТ</a:t>
            </a:r>
          </a:p>
          <a:p>
            <a:pPr>
              <a:buClrTx/>
            </a:pPr>
            <a:endParaRPr lang="ru-RU" sz="2000" dirty="0" smtClean="0"/>
          </a:p>
          <a:p>
            <a:pPr>
              <a:buClrTx/>
              <a:buNone/>
            </a:pPr>
            <a:endParaRPr lang="ru-RU" sz="2000" dirty="0" smtClean="0"/>
          </a:p>
          <a:p>
            <a:pPr>
              <a:buClrTx/>
            </a:pPr>
            <a:r>
              <a:rPr lang="ru-RU" sz="2000" dirty="0" smtClean="0"/>
              <a:t>                                                              Дистанционное обучение </a:t>
            </a:r>
          </a:p>
          <a:p>
            <a:pPr>
              <a:buClrTx/>
              <a:buNone/>
            </a:pPr>
            <a:r>
              <a:rPr lang="ru-RU" sz="2000" dirty="0" smtClean="0"/>
              <a:t>                                                                (дистанционные олимпиады)</a:t>
            </a:r>
          </a:p>
          <a:p>
            <a:pPr>
              <a:buClrTx/>
            </a:pPr>
            <a:endParaRPr lang="ru-RU" sz="2000" dirty="0" smtClean="0"/>
          </a:p>
          <a:p>
            <a:pPr>
              <a:buClrTx/>
              <a:buNone/>
            </a:pPr>
            <a:endParaRPr lang="ru-RU" sz="2000" dirty="0" smtClean="0"/>
          </a:p>
          <a:p>
            <a:pPr>
              <a:buClrTx/>
            </a:pPr>
            <a:r>
              <a:rPr lang="ru-RU" sz="2000" dirty="0" smtClean="0"/>
              <a:t>Вовлечение учащихся в конкурсы,</a:t>
            </a:r>
          </a:p>
          <a:p>
            <a:pPr>
              <a:buClrTx/>
              <a:buNone/>
            </a:pPr>
            <a:r>
              <a:rPr lang="ru-RU" sz="2000" dirty="0" smtClean="0"/>
              <a:t>     связанные  с формированием </a:t>
            </a:r>
          </a:p>
          <a:p>
            <a:pPr>
              <a:buClrTx/>
              <a:buNone/>
            </a:pPr>
            <a:r>
              <a:rPr lang="ru-RU" sz="2000" dirty="0" smtClean="0"/>
              <a:t>     их  ИКТ компетентностей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User\Desktop\грамоты\DSC00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214554"/>
            <a:ext cx="2159015" cy="1214446"/>
          </a:xfrm>
          <a:prstGeom prst="rect">
            <a:avLst/>
          </a:prstGeom>
          <a:noFill/>
        </p:spPr>
      </p:pic>
      <p:pic>
        <p:nvPicPr>
          <p:cNvPr id="2051" name="Picture 3" descr="C:\Users\User\Desktop\грамоты\Scan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13951">
            <a:off x="5643570" y="4214818"/>
            <a:ext cx="1818033" cy="2500330"/>
          </a:xfrm>
          <a:prstGeom prst="rect">
            <a:avLst/>
          </a:prstGeom>
          <a:noFill/>
        </p:spPr>
      </p:pic>
      <p:pic>
        <p:nvPicPr>
          <p:cNvPr id="2052" name="Picture 4" descr="C:\Users\User\Desktop\грамоты\Scan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3934">
            <a:off x="7222079" y="4214794"/>
            <a:ext cx="1921921" cy="2643206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20" t="8290" r="5408" b="3090"/>
          <a:stretch/>
        </p:blipFill>
        <p:spPr bwMode="auto">
          <a:xfrm>
            <a:off x="642910" y="2643182"/>
            <a:ext cx="2579373" cy="1500198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03"/>
          <a:stretch/>
        </p:blipFill>
        <p:spPr bwMode="auto">
          <a:xfrm>
            <a:off x="2714612" y="3000372"/>
            <a:ext cx="2500330" cy="1530465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967354">
            <a:off x="167235" y="2397077"/>
            <a:ext cx="1112492" cy="1529904"/>
          </a:xfrm>
          <a:prstGeom prst="rect">
            <a:avLst/>
          </a:prstGeom>
          <a:noFill/>
        </p:spPr>
      </p:pic>
      <p:pic>
        <p:nvPicPr>
          <p:cNvPr id="10241" name="Picture 1" descr="C:\Users\User\Desktop\грамоты\Scan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90729">
            <a:off x="7826857" y="905245"/>
            <a:ext cx="1135963" cy="1562283"/>
          </a:xfrm>
          <a:prstGeom prst="rect">
            <a:avLst/>
          </a:prstGeom>
          <a:noFill/>
        </p:spPr>
      </p:pic>
      <p:pic>
        <p:nvPicPr>
          <p:cNvPr id="10245" name="Picture 5" descr="C:\Users\User\Desktop\грамоты\Scan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532628">
            <a:off x="1586548" y="697446"/>
            <a:ext cx="1372244" cy="1887238"/>
          </a:xfrm>
          <a:prstGeom prst="rect">
            <a:avLst/>
          </a:prstGeom>
          <a:noFill/>
        </p:spPr>
      </p:pic>
      <p:pic>
        <p:nvPicPr>
          <p:cNvPr id="10246" name="Picture 6" descr="C:\Users\User\Desktop\Sc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021501" y="909814"/>
            <a:ext cx="1090819" cy="1500197"/>
          </a:xfrm>
          <a:prstGeom prst="rect">
            <a:avLst/>
          </a:prstGeom>
          <a:noFill/>
        </p:spPr>
      </p:pic>
      <p:pic>
        <p:nvPicPr>
          <p:cNvPr id="10242" name="Picture 2" descr="C:\Users\User\Desktop\грамоты\Scan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79931">
            <a:off x="362628" y="4313505"/>
            <a:ext cx="1000132" cy="1375475"/>
          </a:xfrm>
          <a:prstGeom prst="rect">
            <a:avLst/>
          </a:prstGeom>
          <a:noFill/>
        </p:spPr>
      </p:pic>
      <p:pic>
        <p:nvPicPr>
          <p:cNvPr id="10244" name="Picture 4" descr="C:\Users\User\Desktop\Scan00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73259">
            <a:off x="5987386" y="1087820"/>
            <a:ext cx="1042307" cy="143338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571480"/>
            <a:ext cx="7498080" cy="7032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Технология инновационной оценки  «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Портфолио</a:t>
            </a:r>
            <a:r>
              <a:rPr lang="ru-RU" sz="4000" b="1" i="1" dirty="0" smtClean="0">
                <a:solidFill>
                  <a:srgbClr val="002060"/>
                </a:solidFill>
              </a:rPr>
              <a:t>»</a:t>
            </a:r>
            <a:r>
              <a:rPr lang="ru-RU" sz="4400" b="1" dirty="0" smtClean="0">
                <a:solidFill>
                  <a:srgbClr val="00B050"/>
                </a:solidFill>
              </a:rPr>
              <a:t/>
            </a:r>
            <a:br>
              <a:rPr lang="ru-RU" sz="4400" b="1" dirty="0" smtClean="0">
                <a:solidFill>
                  <a:srgbClr val="00B050"/>
                </a:solidFill>
              </a:rPr>
            </a:b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2143116"/>
          <a:ext cx="7715304" cy="459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997"/>
                <a:gridCol w="3199217"/>
                <a:gridCol w="1643074"/>
                <a:gridCol w="2286016"/>
              </a:tblGrid>
              <a:tr h="28575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название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достижение</a:t>
                      </a:r>
                      <a:endParaRPr lang="ru-RU" sz="1600" dirty="0"/>
                    </a:p>
                  </a:txBody>
                  <a:tcPr/>
                </a:tc>
              </a:tr>
              <a:tr h="45053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Дистационная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викторина «На крыльях «Снежного вихря»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44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Infourok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Дистационная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олимпиада по математике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свидетельство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672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Молодежный чемпионат «Старт»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диплом</a:t>
                      </a:r>
                      <a:endParaRPr lang="ru-RU" sz="1400" dirty="0"/>
                    </a:p>
                  </a:txBody>
                  <a:tcPr/>
                </a:tc>
              </a:tr>
              <a:tr h="31672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Конкурс- игра по русскому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языку «Ёж»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грамота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19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Чемпионат начальной школы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«Вундеркинд»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Грамота (за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подготовку участников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8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Чемпионат начальной школы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«Вундеркинд»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Грамота (за организацию и проведение)</a:t>
                      </a:r>
                    </a:p>
                  </a:txBody>
                  <a:tcPr/>
                </a:tc>
              </a:tr>
              <a:tr h="3657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Турнир учащихся 1-3 классов по русскому языку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математике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</a:txBody>
                  <a:tcPr/>
                </a:tc>
              </a:tr>
              <a:tr h="34764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Математическая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нтернет-олимпиада для школьников 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МетаШкола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Благодарность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на лучший рисунок по произведениям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челнинских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писателей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kern="10" dirty="0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Уровень качества знаний обучающихся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928794" y="192880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1071538" y="1643050"/>
            <a:ext cx="7498080" cy="78581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0" cap="none" spc="0" normalizeH="0" baseline="0" noProof="0" dirty="0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Результаты мониторинга в 2012/2013 </a:t>
            </a:r>
            <a:r>
              <a:rPr kumimoji="0" lang="ru-RU" sz="2400" b="1" i="1" u="none" strike="noStrike" kern="10" cap="none" spc="0" normalizeH="0" baseline="0" noProof="0" dirty="0" err="1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</a:t>
            </a:r>
            <a:r>
              <a:rPr kumimoji="0" lang="ru-RU" sz="2400" b="1" i="1" u="none" strike="noStrike" kern="10" cap="none" spc="0" normalizeH="0" baseline="0" noProof="0" dirty="0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году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7498080" cy="9175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kern="10" dirty="0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Динамика уровня качества знаний обучающихся</a:t>
            </a:r>
            <a:br>
              <a:rPr lang="ru-RU" b="1" i="1" kern="10" dirty="0" smtClean="0">
                <a:ln w="12700" cmpd="sng">
                  <a:solidFill>
                    <a:srgbClr val="EAEAEA"/>
                  </a:solidFill>
                  <a:prstDash val="solid"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aphicFrame>
        <p:nvGraphicFramePr>
          <p:cNvPr id="4" name="Содержимое 6"/>
          <p:cNvGraphicFramePr>
            <a:graphicFrameLocks/>
          </p:cNvGraphicFramePr>
          <p:nvPr/>
        </p:nvGraphicFramePr>
        <p:xfrm>
          <a:off x="1500166" y="1643050"/>
          <a:ext cx="5429288" cy="4214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грамоты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20447">
            <a:off x="2813141" y="1312361"/>
            <a:ext cx="1807735" cy="2486005"/>
          </a:xfrm>
          <a:prstGeom prst="rect">
            <a:avLst/>
          </a:prstGeom>
          <a:noFill/>
        </p:spPr>
      </p:pic>
      <p:pic>
        <p:nvPicPr>
          <p:cNvPr id="7171" name="Picture 3" descr="C:\Users\User\Desktop\грамоты\Scan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78887">
            <a:off x="433452" y="3862351"/>
            <a:ext cx="1657632" cy="2279583"/>
          </a:xfrm>
          <a:prstGeom prst="rect">
            <a:avLst/>
          </a:prstGeom>
          <a:noFill/>
        </p:spPr>
      </p:pic>
      <p:pic>
        <p:nvPicPr>
          <p:cNvPr id="7174" name="Picture 6" descr="C:\Users\User\Desktop\Scan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159179">
            <a:off x="5058142" y="1304889"/>
            <a:ext cx="1869301" cy="2570671"/>
          </a:xfrm>
          <a:prstGeom prst="rect">
            <a:avLst/>
          </a:prstGeom>
          <a:noFill/>
        </p:spPr>
      </p:pic>
      <p:pic>
        <p:nvPicPr>
          <p:cNvPr id="7172" name="Picture 4" descr="C:\Users\User\Desktop\грамоты\Scan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9470" y="928670"/>
            <a:ext cx="1814530" cy="2495350"/>
          </a:xfrm>
          <a:prstGeom prst="rect">
            <a:avLst/>
          </a:prstGeom>
          <a:noFill/>
        </p:spPr>
      </p:pic>
      <p:pic>
        <p:nvPicPr>
          <p:cNvPr id="7176" name="Picture 8" descr="C:\Users\User\Desktop\Scan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5372664">
            <a:off x="891898" y="116235"/>
            <a:ext cx="1438880" cy="1978754"/>
          </a:xfrm>
          <a:prstGeom prst="rect">
            <a:avLst/>
          </a:prstGeom>
          <a:noFill/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55267">
            <a:off x="323563" y="1451869"/>
            <a:ext cx="1519955" cy="2090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071546"/>
            <a:ext cx="7498080" cy="2143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Высокие достижения учащихся в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воспитательной деятельности</a:t>
            </a:r>
            <a:r>
              <a:rPr lang="ru-RU" sz="4400" b="1" dirty="0" smtClean="0">
                <a:solidFill>
                  <a:srgbClr val="00B050"/>
                </a:solidFill>
              </a:rPr>
              <a:t/>
            </a:r>
            <a:br>
              <a:rPr lang="ru-RU" sz="4400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2928934"/>
          <a:ext cx="7858180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3714776"/>
                <a:gridCol w="1000132"/>
                <a:gridCol w="1214446"/>
                <a:gridCol w="13573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достижение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победителей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Дистационная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олимпиада «Домик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семигномик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– игра по русскому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языку «Ёж»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Чемпионат начальной школы «Вундеркинд»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960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Дистационный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Турнир учащихся 1-3 классов по русскому языку и математике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Открытая российская математическая интернет-олимпиада 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МетаШкола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на лучший рисунок по произведениям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челнинских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писателей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степени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6858016" y="214290"/>
          <a:ext cx="1918278" cy="2714644"/>
        </p:xfrm>
        <a:graphic>
          <a:graphicData uri="http://schemas.openxmlformats.org/presentationml/2006/ole">
            <p:oleObj spid="_x0000_s6147" name="Acrobat Document" r:id="rId3" imgW="5667355" imgH="8019997" progId="AcroExch.Document.7">
              <p:embed/>
            </p:oleObj>
          </a:graphicData>
        </a:graphic>
      </p:graphicFrame>
      <p:pic>
        <p:nvPicPr>
          <p:cNvPr id="6146" name="Picture 2" descr="E:\видеоур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24068">
            <a:off x="201891" y="3317644"/>
            <a:ext cx="2523046" cy="1802176"/>
          </a:xfrm>
          <a:prstGeom prst="rect">
            <a:avLst/>
          </a:prstGeom>
          <a:noFill/>
        </p:spPr>
      </p:pic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5286380" y="1214422"/>
          <a:ext cx="1936753" cy="2597914"/>
        </p:xfrm>
        <a:graphic>
          <a:graphicData uri="http://schemas.openxmlformats.org/presentationml/2006/ole">
            <p:oleObj spid="_x0000_s6145" name="Acrobat Document" r:id="rId5" imgW="7563600" imgH="10685880" progId="AcroExch.Document.7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285860"/>
            <a:ext cx="4493714" cy="9175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конкурсах педагогического мастерства</a:t>
            </a:r>
            <a:r>
              <a:rPr lang="ru-RU" sz="4400" dirty="0" smtClean="0">
                <a:solidFill>
                  <a:srgbClr val="00B050"/>
                </a:solidFill>
              </a:rPr>
              <a:t/>
            </a:r>
            <a:br>
              <a:rPr lang="ru-RU" sz="4400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3214686"/>
          <a:ext cx="7499352" cy="3099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2322"/>
                <a:gridCol w="2827354"/>
                <a:gridCol w="1874838"/>
                <a:gridCol w="1874838"/>
              </a:tblGrid>
              <a:tr h="44227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название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достижение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- года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 Блиц-олимпиада: </a:t>
                      </a:r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«Педагогическое мастерство »  (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«</a:t>
                      </a:r>
                      <a:r>
                        <a:rPr kumimoji="0" lang="ru-RU" sz="14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Вопросита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 3 степени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«Мир творческих открытий» (Внеклассное мероприятие)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«Мир творческих открытий» (Оформление помещения)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отправила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VideoUrok.net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 (Внеклассное мероприятие)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свидетельство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грамоты\Scan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16" y="2571745"/>
            <a:ext cx="2167119" cy="3071834"/>
          </a:xfrm>
          <a:prstGeom prst="rect">
            <a:avLst/>
          </a:prstGeom>
          <a:noFill/>
        </p:spPr>
      </p:pic>
      <p:pic>
        <p:nvPicPr>
          <p:cNvPr id="8193" name="Picture 1" descr="C:\Users\User\Desktop\грамоты\Scan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643050"/>
            <a:ext cx="2401921" cy="35004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Достижения учащихся 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внеурочной деятельности</a:t>
            </a:r>
            <a:endParaRPr lang="ru-RU" sz="3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57364"/>
            <a:ext cx="7498080" cy="4391036"/>
          </a:xfrm>
        </p:spPr>
        <p:txBody>
          <a:bodyPr/>
          <a:lstStyle/>
          <a:p>
            <a:pPr>
              <a:buClrTx/>
            </a:pPr>
            <a:r>
              <a:rPr lang="ru-RU" dirty="0" smtClean="0"/>
              <a:t>2012г. Заочная викторина городской программы «Пять колец Олимпиады», 2 место</a:t>
            </a:r>
          </a:p>
          <a:p>
            <a:pPr>
              <a:buNone/>
            </a:pPr>
            <a:endParaRPr lang="ru-RU" dirty="0" smtClean="0"/>
          </a:p>
          <a:p>
            <a:pPr>
              <a:buClrTx/>
            </a:pPr>
            <a:r>
              <a:rPr lang="ru-RU" dirty="0" smtClean="0"/>
              <a:t>2014г. Конкурс «По страницам любимых книг», 3 место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896</TotalTime>
  <Words>526</Words>
  <Application>Microsoft Office PowerPoint</Application>
  <PresentationFormat>Экран (4:3)</PresentationFormat>
  <Paragraphs>166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Солнцестояние</vt:lpstr>
      <vt:lpstr>Acrobat Document</vt:lpstr>
      <vt:lpstr>Adobe Acrobat Document</vt:lpstr>
      <vt:lpstr>             Реализация Приоритетного национального проекта «Образование»:                Лучшие учителя  Республики Татарстан     Антонова Светлана Фёдоровна                                 учитель начальных классов МАОУ                                        «Кадетская школа №49» г                                                г.Набережные Челны                                                    Республики Татарстан                                                                           Участница конкурса  «Учитель года-2014»</vt:lpstr>
      <vt:lpstr>  Моя педагогическая деятельность     Цель деятельности: «Научить ребёнка учиться» </vt:lpstr>
      <vt:lpstr> Использование  ИКТ в своей педагогической деятельности Научить человека жить в информационном мире – важнейшая задача современной школы. Семенов А.П.</vt:lpstr>
      <vt:lpstr>Технология инновационной оценки  «Портфолио» </vt:lpstr>
      <vt:lpstr>Уровень качества знаний обучающихся</vt:lpstr>
      <vt:lpstr>Динамика уровня качества знаний обучающихся </vt:lpstr>
      <vt:lpstr>Высокие достижения учащихся в учебно – воспитательной деятельности </vt:lpstr>
      <vt:lpstr>Участие в конкурсах педагогического мастерства </vt:lpstr>
      <vt:lpstr>Достижения учащихся  во внеурочной деятельности</vt:lpstr>
      <vt:lpstr>Учитель – классный руководитель</vt:lpstr>
      <vt:lpstr>Публикации  накопленного опыта  в сети интернет </vt:lpstr>
      <vt:lpstr>                 Антонова             Светлана Фёдоровна учитель начальных классов МАОУ «Кадетская школа №49» г.Набережные Челны  Республики Татарстан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5144006064</cp:lastModifiedBy>
  <cp:revision>79</cp:revision>
  <dcterms:created xsi:type="dcterms:W3CDTF">2015-03-14T18:34:29Z</dcterms:created>
  <dcterms:modified xsi:type="dcterms:W3CDTF">2015-03-18T06:40:06Z</dcterms:modified>
</cp:coreProperties>
</file>